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280" r:id="rId4"/>
    <p:sldId id="340" r:id="rId6"/>
    <p:sldId id="260" r:id="rId7"/>
    <p:sldId id="359" r:id="rId8"/>
    <p:sldId id="363" r:id="rId9"/>
    <p:sldId id="360" r:id="rId10"/>
    <p:sldId id="362" r:id="rId11"/>
    <p:sldId id="372" r:id="rId12"/>
    <p:sldId id="284" r:id="rId13"/>
    <p:sldId id="262" r:id="rId14"/>
    <p:sldId id="364" r:id="rId15"/>
    <p:sldId id="370" r:id="rId16"/>
    <p:sldId id="342" r:id="rId17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075" autoAdjust="0"/>
    <p:restoredTop sz="93602"/>
  </p:normalViewPr>
  <p:slideViewPr>
    <p:cSldViewPr snapToGrid="0" snapToObjects="1">
      <p:cViewPr varScale="1">
        <p:scale>
          <a:sx n="82" d="100"/>
          <a:sy n="82" d="100"/>
        </p:scale>
        <p:origin x="118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gs" Target="tags/tag1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wdp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09E48F-FB83-4413-A27B-60E6B7DFCC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435DCA-F7DA-4348-A7B2-EBF7E58CC1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5" Type="http://schemas.microsoft.com/office/2007/relationships/hdphoto" Target="../media/image10.wdp"/><Relationship Id="rId4" Type="http://schemas.openxmlformats.org/officeDocument/2006/relationships/image" Target="../media/image9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microsoft.com/office/2007/relationships/hdphoto" Target="../media/image10.wdp"/><Relationship Id="rId6" Type="http://schemas.openxmlformats.org/officeDocument/2006/relationships/image" Target="../media/image9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3.png"/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22049" r="54675" b="21936"/>
          <a:stretch>
            <a:fillRect/>
          </a:stretch>
        </p:blipFill>
        <p:spPr>
          <a:xfrm>
            <a:off x="849510" y="-12701"/>
            <a:ext cx="10492980" cy="6858001"/>
          </a:xfrm>
          <a:prstGeom prst="rect">
            <a:avLst/>
          </a:prstGeom>
        </p:spPr>
      </p:pic>
      <p:sp>
        <p:nvSpPr>
          <p:cNvPr id="4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522697" y="2307026"/>
            <a:ext cx="11146606" cy="93776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48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/>
          </p:nvPr>
        </p:nvSpPr>
        <p:spPr>
          <a:xfrm>
            <a:off x="3155230" y="3669185"/>
            <a:ext cx="2294080" cy="549890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anchor="t"/>
          <a:lstStyle>
            <a:lvl1pPr marL="0" indent="0" algn="ctr">
              <a:buNone/>
              <a:defRPr sz="1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6742690" y="3669184"/>
            <a:ext cx="2294080" cy="549890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anchor="t"/>
          <a:lstStyle>
            <a:lvl1pPr marL="0" indent="0" algn="ctr">
              <a:buNone/>
              <a:defRPr sz="1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3155230" y="4448647"/>
            <a:ext cx="5881540" cy="508364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0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cs typeface="Segoe UI Light" panose="020B0502040204020203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pitchFamily="3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pitchFamily="3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558800" y="4165951"/>
            <a:ext cx="2413000" cy="2413000"/>
          </a:xfrm>
          <a:prstGeom prst="ellipse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7378700" y="203200"/>
            <a:ext cx="4419600" cy="4419600"/>
          </a:xfrm>
          <a:prstGeom prst="ellipse">
            <a:avLst/>
          </a:prstGeom>
        </p:spPr>
      </p:pic>
      <p:sp>
        <p:nvSpPr>
          <p:cNvPr id="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801979" y="1020156"/>
            <a:ext cx="4588044" cy="88885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6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目录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3801979" y="1909012"/>
            <a:ext cx="4588044" cy="40105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1459832" y="2413000"/>
            <a:ext cx="9272338" cy="1059969"/>
          </a:xfrm>
          <a:prstGeom prst="rect">
            <a:avLst/>
          </a:prstGeom>
          <a:ln w="12700" cmpd="sng">
            <a:noFill/>
          </a:ln>
        </p:spPr>
        <p:txBody>
          <a:bodyPr vert="horz" anchor="t"/>
          <a:lstStyle>
            <a:lvl1pPr>
              <a:defRPr kumimoji="1" lang="zh-CN" altLang="en-US" sz="14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 indent="0" algn="ctr">
              <a:lnSpc>
                <a:spcPct val="130000"/>
              </a:lnSpc>
              <a:buNone/>
            </a:pP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459832" y="416732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1459831" y="462280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9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8433254" y="416732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0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8433253" y="462280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4946542" y="416732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2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4946541" y="462280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558800" y="4165951"/>
            <a:ext cx="2413000" cy="2413000"/>
          </a:xfrm>
          <a:prstGeom prst="ellipse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7378700" y="203200"/>
            <a:ext cx="4419600" cy="4419600"/>
          </a:xfrm>
          <a:prstGeom prst="ellipse">
            <a:avLst/>
          </a:prstGeom>
        </p:spPr>
      </p:pic>
      <p:sp>
        <p:nvSpPr>
          <p:cNvPr id="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801979" y="1020156"/>
            <a:ext cx="4588044" cy="88885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6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目录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3801979" y="1909012"/>
            <a:ext cx="4588044" cy="40105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1459832" y="2413000"/>
            <a:ext cx="9272338" cy="1059969"/>
          </a:xfrm>
          <a:prstGeom prst="rect">
            <a:avLst/>
          </a:prstGeom>
          <a:ln w="12700" cmpd="sng">
            <a:noFill/>
          </a:ln>
        </p:spPr>
        <p:txBody>
          <a:bodyPr vert="horz" anchor="t"/>
          <a:lstStyle>
            <a:lvl1pPr>
              <a:defRPr kumimoji="1" lang="zh-CN" altLang="en-US" sz="14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 indent="0" algn="ctr">
              <a:lnSpc>
                <a:spcPct val="130000"/>
              </a:lnSpc>
              <a:buNone/>
            </a:pP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579519" y="416732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579518" y="462280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3484482" y="416732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2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3483070" y="462280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 hasCustomPrompt="1"/>
          </p:nvPr>
        </p:nvSpPr>
        <p:spPr>
          <a:xfrm>
            <a:off x="6389445" y="417130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6390855" y="462678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9294408" y="4171304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9294407" y="4626780"/>
            <a:ext cx="229786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558800" y="4165951"/>
            <a:ext cx="2413000" cy="2413000"/>
          </a:xfrm>
          <a:prstGeom prst="ellipse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7378700" y="203200"/>
            <a:ext cx="4419600" cy="4419600"/>
          </a:xfrm>
          <a:prstGeom prst="ellipse">
            <a:avLst/>
          </a:prstGeom>
        </p:spPr>
      </p:pic>
      <p:sp>
        <p:nvSpPr>
          <p:cNvPr id="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801979" y="1020156"/>
            <a:ext cx="4588044" cy="88885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6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目录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3801979" y="1909012"/>
            <a:ext cx="4588044" cy="40105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1459832" y="2413000"/>
            <a:ext cx="9272338" cy="1059969"/>
          </a:xfrm>
          <a:prstGeom prst="rect">
            <a:avLst/>
          </a:prstGeom>
          <a:ln w="12700" cmpd="sng">
            <a:noFill/>
          </a:ln>
        </p:spPr>
        <p:txBody>
          <a:bodyPr vert="horz" anchor="t"/>
          <a:lstStyle>
            <a:lvl1pPr marL="0" indent="0" algn="ctr">
              <a:lnSpc>
                <a:spcPct val="130000"/>
              </a:lnSpc>
              <a:buNone/>
              <a:defRPr sz="1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579519" y="4167324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579518" y="4622800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2892015" y="4165951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2892013" y="4621427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5204511" y="4165951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5204511" y="4621427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0" hasCustomPrompt="1"/>
          </p:nvPr>
        </p:nvSpPr>
        <p:spPr>
          <a:xfrm>
            <a:off x="7517007" y="4167324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517007" y="4622800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9829503" y="4165951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9829502" y="4621427"/>
            <a:ext cx="1805335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558800" y="4165951"/>
            <a:ext cx="2413000" cy="2413000"/>
          </a:xfrm>
          <a:prstGeom prst="ellipse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7378700" y="203200"/>
            <a:ext cx="4419600" cy="4419600"/>
          </a:xfrm>
          <a:prstGeom prst="ellipse">
            <a:avLst/>
          </a:prstGeom>
        </p:spPr>
      </p:pic>
      <p:sp>
        <p:nvSpPr>
          <p:cNvPr id="5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3801979" y="1020156"/>
            <a:ext cx="4588044" cy="88885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6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zh-CN" altLang="en-US" dirty="0"/>
              <a:t>目录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3801979" y="1909012"/>
            <a:ext cx="4588044" cy="40105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20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1459832" y="2413000"/>
            <a:ext cx="9272338" cy="1059969"/>
          </a:xfrm>
          <a:prstGeom prst="rect">
            <a:avLst/>
          </a:prstGeom>
          <a:ln w="12700" cmpd="sng">
            <a:noFill/>
          </a:ln>
        </p:spPr>
        <p:txBody>
          <a:bodyPr vert="horz" anchor="t"/>
          <a:lstStyle>
            <a:lvl1pPr>
              <a:defRPr kumimoji="1" lang="zh-CN" altLang="en-US" sz="14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 indent="0" algn="ctr">
              <a:lnSpc>
                <a:spcPct val="130000"/>
              </a:lnSpc>
              <a:buNone/>
            </a:pP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558800" y="4167324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558799" y="4622800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16" hasCustomPrompt="1"/>
          </p:nvPr>
        </p:nvSpPr>
        <p:spPr>
          <a:xfrm>
            <a:off x="2408797" y="4165951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2408797" y="4621427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4258794" y="4165951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4258794" y="4621427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0" hasCustomPrompt="1"/>
          </p:nvPr>
        </p:nvSpPr>
        <p:spPr>
          <a:xfrm>
            <a:off x="7958788" y="4167324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954761" y="4622800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2" hasCustomPrompt="1"/>
          </p:nvPr>
        </p:nvSpPr>
        <p:spPr>
          <a:xfrm>
            <a:off x="9808784" y="4165951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9808783" y="4621427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4" hasCustomPrompt="1"/>
          </p:nvPr>
        </p:nvSpPr>
        <p:spPr>
          <a:xfrm>
            <a:off x="6108791" y="4165951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/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7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6108791" y="4621427"/>
            <a:ext cx="1846774" cy="4554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latin typeface="+mn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61489" t="25058" r="12143" b="25081"/>
          <a:stretch>
            <a:fillRect/>
          </a:stretch>
        </p:blipFill>
        <p:spPr>
          <a:xfrm>
            <a:off x="3882314" y="1181451"/>
            <a:ext cx="4495104" cy="4495104"/>
          </a:xfrm>
          <a:prstGeom prst="ellipse">
            <a:avLst/>
          </a:prstGeom>
        </p:spPr>
      </p:pic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1"/>
          </p:nvPr>
        </p:nvSpPr>
        <p:spPr>
          <a:xfrm>
            <a:off x="2326105" y="2470485"/>
            <a:ext cx="7539792" cy="1074822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6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2326105" y="3545305"/>
            <a:ext cx="7539792" cy="70772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ctr">
              <a:buNone/>
              <a:defRPr sz="4400" b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>
            <a:fillRect/>
          </a:stretch>
        </p:blipFill>
        <p:spPr>
          <a:xfrm>
            <a:off x="8015258" y="-12700"/>
            <a:ext cx="4189442" cy="6858000"/>
          </a:xfrm>
          <a:prstGeom prst="rect">
            <a:avLst/>
          </a:prstGeom>
        </p:spPr>
      </p:pic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/>
          <a:srcRect t="15838" r="78197" b="16675"/>
          <a:stretch>
            <a:fillRect/>
          </a:stretch>
        </p:blipFill>
        <p:spPr>
          <a:xfrm flipH="1">
            <a:off x="0" y="-12700"/>
            <a:ext cx="4189442" cy="6858000"/>
          </a:xfrm>
          <a:prstGeom prst="rect">
            <a:avLst/>
          </a:prstGeom>
        </p:spPr>
      </p:pic>
      <p:sp>
        <p:nvSpPr>
          <p:cNvPr id="3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85838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/>
          <a:srcRect l="54115" t="20375" r="25555" b="20378"/>
          <a:stretch>
            <a:fillRect/>
          </a:stretch>
        </p:blipFill>
        <p:spPr>
          <a:xfrm>
            <a:off x="7739212" y="0"/>
            <a:ext cx="4452788" cy="6862813"/>
          </a:xfrm>
          <a:prstGeom prst="rect">
            <a:avLst/>
          </a:prstGeom>
        </p:spPr>
      </p:pic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65304" y="220133"/>
            <a:ext cx="3303395" cy="389467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14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0.GIF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1.png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tags" Target="../tags/tag3.xml"/><Relationship Id="rId3" Type="http://schemas.openxmlformats.org/officeDocument/2006/relationships/image" Target="../media/image14.png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7.png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png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9.png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58789" y="2289684"/>
            <a:ext cx="11146606" cy="2278632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latin typeface="Segoe UI" panose="020B0502040204020203"/>
                <a:ea typeface="微软雅黑" panose="020B0503020204020204" pitchFamily="34" charset="-122"/>
              </a:rPr>
              <a:t>图论</a:t>
            </a:r>
            <a:endParaRPr lang="zh-CN" altLang="en-US" dirty="0">
              <a:solidFill>
                <a:schemeClr val="accent1"/>
              </a:solidFill>
              <a:latin typeface="Segoe UI" panose="020B0502040204020203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accent1"/>
                </a:solidFill>
                <a:latin typeface="Segoe UI" panose="020B0502040204020203"/>
              </a:rPr>
              <a:t>&amp;</a:t>
            </a:r>
            <a:endParaRPr lang="en-US" altLang="zh-CN" dirty="0">
              <a:solidFill>
                <a:schemeClr val="accent1"/>
              </a:solidFill>
              <a:latin typeface="Segoe UI" panose="020B0502040204020203"/>
              <a:ea typeface="微软雅黑" panose="020B0503020204020204" pitchFamily="34" charset="-122"/>
            </a:endParaRPr>
          </a:p>
          <a:p>
            <a:r>
              <a:rPr kumimoji="1" lang="zh-CN" altLang="en-US" dirty="0">
                <a:solidFill>
                  <a:schemeClr val="accent1"/>
                </a:solidFill>
                <a:sym typeface="+mn-ea"/>
              </a:rPr>
              <a:t>多智能体系统一致性</a:t>
            </a:r>
            <a:endParaRPr kumimoji="1" lang="zh-CN" altLang="en-US" dirty="0">
              <a:solidFill>
                <a:schemeClr val="accent1"/>
              </a:solidFill>
              <a:latin typeface="Segoe UI" panose="020B0502040204020203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588000" y="324485"/>
            <a:ext cx="5060950" cy="22034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多智能体系统一致性算法是指在一个由多个智能体组成的系统中，令</a:t>
            </a:r>
            <a:r>
              <a:rPr lang="zh-CN" altLang="en-US" sz="24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所有智能体的某特征</a:t>
            </a:r>
            <a:r>
              <a:rPr lang="zh-CN" altLang="en-US" sz="2400" b="1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值达成一致</a:t>
            </a:r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的算法。这种算法可以应用于分布式控制、协同感知、集群智能等领域，是多智能体系统中的一项核心技术。</a:t>
            </a:r>
            <a:endParaRPr lang="zh-CN" altLang="en-US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5" name="图片 4" descr="ma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31585" y="3239135"/>
            <a:ext cx="3413760" cy="3413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224655" y="217170"/>
            <a:ext cx="7353300" cy="5734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18710" y="546100"/>
            <a:ext cx="5233670" cy="6508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思考题</a:t>
            </a:r>
            <a:endParaRPr lang="zh-CN" altLang="en-US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31435" y="1642110"/>
            <a:ext cx="574040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1.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对于有向图，有权图，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公式哪些参数需要改变？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2.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尝试推导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公式的矩阵形式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3.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所有智能体状态最终趋于一致，一致值为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多少？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在各种因素影响下，智能体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状态还会趋于一致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吗？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4.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理解离散时间和连续时间下算法的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异同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82920" y="4583430"/>
            <a:ext cx="4838065" cy="7308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600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可以通过思考，查找阅读文献、资料等各种方法得到答案。将答案记录在</a:t>
            </a:r>
            <a:r>
              <a:rPr lang="zh-CN" altLang="en-US" sz="1600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周记里</a:t>
            </a:r>
            <a:endParaRPr lang="zh-CN" altLang="en-US" sz="1600" kern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23002" y="3047748"/>
            <a:ext cx="11146606" cy="937764"/>
          </a:xfrm>
        </p:spPr>
        <p:txBody>
          <a:bodyPr/>
          <a:lstStyle/>
          <a:p>
            <a:r>
              <a:rPr lang="en-US" altLang="zh-CN" dirty="0">
                <a:latin typeface="Segoe UI" panose="020B0502040204020203"/>
                <a:ea typeface="微软雅黑" panose="020B0503020204020204" pitchFamily="34" charset="-122"/>
              </a:rPr>
              <a:t>THANK</a:t>
            </a:r>
            <a:r>
              <a:rPr lang="en-US" altLang="zh-CN" dirty="0">
                <a:latin typeface="Segoe UI" panose="020B0502040204020203"/>
              </a:rPr>
              <a:t>S</a:t>
            </a:r>
            <a:r>
              <a:rPr lang="zh-CN" altLang="en-US" dirty="0">
                <a:latin typeface="Segoe UI" panose="020B0502040204020203"/>
                <a:ea typeface="微软雅黑" panose="020B0503020204020204" pitchFamily="34" charset="-122"/>
              </a:rPr>
              <a:t> </a:t>
            </a:r>
            <a:endParaRPr lang="en-US" altLang="zh-CN" dirty="0">
              <a:latin typeface="Segoe UI" panose="020B0502040204020203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000000"/>
                </a:solidFill>
                <a:ea typeface="微软雅黑" panose="020B0503020204020204" pitchFamily="34" charset="-122"/>
              </a:rPr>
              <a:t>图论</a:t>
            </a:r>
            <a:endParaRPr lang="zh-CN" altLang="en-US" dirty="0">
              <a:solidFill>
                <a:srgbClr val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889817" y="4381144"/>
            <a:ext cx="2412366" cy="1133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400" dirty="0">
              <a:solidFill>
                <a:srgbClr val="FFFFFF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5900" y="567055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一、图的定义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图(Graph)是由</a:t>
            </a:r>
            <a:r>
              <a:rPr lang="zh-CN" altLang="en-US" sz="24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顶点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的有穷非空集合V(G)和顶点之间</a:t>
            </a:r>
            <a:r>
              <a:rPr lang="zh-CN" altLang="en-US" sz="24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边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的集合E(G)组成。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通常表示为: G=(V,E)，其中，G表示图，V是图G中顶点的集合，E是图G中边的集合。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若V={v1,v2,...,vn }，则用∣V∣表示图G中顶点的个数，也称图G的阶，E={(u,v)∣u∈V,v∈V}，用∣E∣表示图G中边的条数。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265430" y="251460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二、有向图与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无向图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若E是有向边(也称弧)的有限集合时，则图G为有向图。弧是顶点的</a:t>
            </a:r>
            <a:r>
              <a:rPr lang="zh-CN" altLang="en-US" sz="20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有序对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，记为&lt;v, w&gt;，其中v,w是顶点，v称为弧尾，w称为弧头，&lt;v,w&gt;称为从顶点v到顶点w的弧，也称v邻接到w，或w邻接自v。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若E是无向边(简称边)的有限集合时，则图G为无向图。边是顶点的</a:t>
            </a:r>
            <a:r>
              <a:rPr lang="zh-CN" altLang="en-US" sz="20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无序对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，记为(v, w)或(w,v),因为(v,w)=(w,v), 其中v,w是顶点。可以说顶点w和顶点v互为邻接点。边(v, w)依附于顶点w和v，或者说边(v, w)和顶点v, w相关联。</a:t>
            </a: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65430" y="4448810"/>
            <a:ext cx="3548380" cy="22701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985385" y="3891915"/>
            <a:ext cx="2882900" cy="27412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4960" y="403860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三、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加权图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一个图中，每条边都可以标上具有某种含义的数值，该数值称为该边的权值。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546985" y="2858770"/>
            <a:ext cx="3752850" cy="3371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65430" y="495300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四、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邻接矩阵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91210" y="1771650"/>
            <a:ext cx="8191500" cy="3314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65430" y="495300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四、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邻接矩阵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27660" y="1495425"/>
            <a:ext cx="8686800" cy="3724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 103"/>
          <p:cNvSpPr/>
          <p:nvPr/>
        </p:nvSpPr>
        <p:spPr>
          <a:xfrm>
            <a:off x="998231" y="2260690"/>
            <a:ext cx="8743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Segoe UI" panose="020B0502040204020203"/>
                <a:ea typeface="微软雅黑" panose="020B0503020204020204" pitchFamily="34" charset="-122"/>
              </a:rPr>
              <a:t>           </a:t>
            </a:r>
            <a:endParaRPr lang="zh-CN" altLang="en-US" dirty="0">
              <a:solidFill>
                <a:srgbClr val="000000"/>
              </a:solidFill>
              <a:latin typeface="Segoe UI" panose="020B0502040204020203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265430" y="495300"/>
            <a:ext cx="8316595" cy="37553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四、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邻接矩阵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65430" y="1231900"/>
            <a:ext cx="8515350" cy="3724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CN" altLang="en-US" dirty="0"/>
              <a:t>多智能体</a:t>
            </a:r>
            <a:r>
              <a:rPr kumimoji="1" lang="zh-CN" altLang="en-US" dirty="0"/>
              <a:t>系统一致性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TWO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4889817" y="4381144"/>
            <a:ext cx="2412366" cy="1133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4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>
    <p:pull/>
  </p:transition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PP_MARK_KEY" val="d63d035c-19ed-4d5b-acdb-81825b46563a"/>
  <p:tag name="COMMONDATA" val="eyJoZGlkIjoiYWUyM2ZhYzcxNmU2MjE5Nzk2ZDQ1M2JkODZmYzdjOTgifQ=="/>
  <p:tag name="commondata" val="eyJoZGlkIjoiNjAzNmViMzI2NjAwOTA4ZWIxNWUyYWE1YTY4ZjMzYzQifQ=="/>
</p:tagLst>
</file>

<file path=ppt/tags/tag2.xml><?xml version="1.0" encoding="utf-8"?>
<p:tagLst xmlns:p="http://schemas.openxmlformats.org/presentationml/2006/main">
  <p:tag name="KSO_WM_BEAUTIFY_FLAG" val=""/>
  <p:tag name="KSO_WM_UNIT_PLACING_PICTURE_USER_VIEWPORT" val="{&quot;height&quot;:2850,&quot;width&quot;:4455}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模板页面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796</Words>
  <Application>WPS 演示</Application>
  <PresentationFormat>宽屏</PresentationFormat>
  <Paragraphs>67</Paragraphs>
  <Slides>13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Segoe UI Light</vt:lpstr>
      <vt:lpstr>Century Gothic</vt:lpstr>
      <vt:lpstr>Segoe UI Light</vt:lpstr>
      <vt:lpstr>Segoe UI</vt:lpstr>
      <vt:lpstr>Arial Unicode MS</vt:lpstr>
      <vt:lpstr>等线</vt:lpstr>
      <vt:lpstr>Calibri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他无归期</cp:lastModifiedBy>
  <cp:revision>120</cp:revision>
  <dcterms:created xsi:type="dcterms:W3CDTF">2015-08-18T02:51:00Z</dcterms:created>
  <dcterms:modified xsi:type="dcterms:W3CDTF">2024-04-02T09:52:18Z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2017-12-21T08:36:47.5786057Z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ICV">
    <vt:lpwstr>C8FC3941243949658CDE33AD64276E03</vt:lpwstr>
  </property>
  <property fmtid="{D5CDD505-2E9C-101B-9397-08002B2CF9AE}" pid="11" name="KSOProductBuildVer">
    <vt:lpwstr>2052-11.1.0.12165</vt:lpwstr>
  </property>
</Properties>
</file>

<file path=docProps/thumbnail.jpeg>
</file>